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8"/>
  </p:notesMasterIdLst>
  <p:sldIdLst>
    <p:sldId id="256" r:id="rId2"/>
    <p:sldId id="301" r:id="rId3"/>
    <p:sldId id="302" r:id="rId4"/>
    <p:sldId id="258" r:id="rId5"/>
    <p:sldId id="257" r:id="rId6"/>
    <p:sldId id="259" r:id="rId7"/>
    <p:sldId id="30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E5373-2C84-4A5B-9BD5-F80CEEC1C69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5E129-8E26-42C0-AC80-EFFB1C44D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E129-8E26-42C0-AC80-EFFB1C44DF8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ED5B49-048D-4B3E-8F85-032E64A621D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9A4F1A-58D1-45BA-ADB3-5A731B7FD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service.elsevier.com/app/answers/detail/a_id/19261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WOS_GeneralSearch_input.do?product=WOS&amp;search_mode=GeneralSearch&amp;SID=F14ojbp7CHML1pGXqHi&amp;preferencesSav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8077200" cy="1673352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Редакционная политика «корпоративного» научного журнала и публикационная активность сотрудников: о методах поиска информации в международных базах данных </a:t>
            </a:r>
            <a:r>
              <a:rPr lang="ru-RU" sz="2800" b="0" dirty="0" err="1" smtClean="0"/>
              <a:t>Web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of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science</a:t>
            </a:r>
            <a:r>
              <a:rPr lang="ru-RU" sz="2800" b="0" dirty="0" smtClean="0"/>
              <a:t> и </a:t>
            </a:r>
            <a:r>
              <a:rPr lang="ru-RU" sz="2800" b="0" dirty="0" err="1" smtClean="0"/>
              <a:t>Scopus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4293096"/>
            <a:ext cx="6348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зам. директора по научной работе, д-р </a:t>
            </a:r>
            <a:r>
              <a:rPr lang="ru-RU" dirty="0" err="1" smtClean="0"/>
              <a:t>филол</a:t>
            </a:r>
            <a:r>
              <a:rPr lang="ru-RU" dirty="0" smtClean="0"/>
              <a:t>. наук И. Е. Ким,</a:t>
            </a:r>
          </a:p>
          <a:p>
            <a:r>
              <a:rPr lang="ru-RU" dirty="0" err="1" smtClean="0"/>
              <a:t>уч</a:t>
            </a:r>
            <a:r>
              <a:rPr lang="ru-RU" dirty="0" smtClean="0"/>
              <a:t>. секретарь, канд. искусствоведения П.С. Шахов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</a:rPr>
              <a:t>Индекс </a:t>
            </a:r>
            <a:r>
              <a:rPr lang="en-US" sz="3600" b="1" dirty="0" smtClean="0">
                <a:solidFill>
                  <a:schemeClr val="accent3"/>
                </a:solidFill>
              </a:rPr>
              <a:t>SU</a:t>
            </a:r>
            <a:r>
              <a:rPr lang="ru-RU" sz="3600" b="1" dirty="0" err="1" smtClean="0">
                <a:solidFill>
                  <a:schemeClr val="accent3"/>
                </a:solidFill>
              </a:rPr>
              <a:t>=Область</a:t>
            </a:r>
            <a:r>
              <a:rPr lang="ru-RU" sz="3600" b="1" dirty="0" smtClean="0">
                <a:solidFill>
                  <a:schemeClr val="accent3"/>
                </a:solidFill>
              </a:rPr>
              <a:t> исследований (более крупные образования)</a:t>
            </a:r>
            <a:r>
              <a:rPr lang="ru-RU" sz="3600" dirty="0" smtClean="0">
                <a:solidFill>
                  <a:schemeClr val="accent3"/>
                </a:solidFill>
              </a:rPr>
              <a:t/>
            </a:r>
            <a:br>
              <a:rPr lang="ru-RU" sz="3600" dirty="0" smtClean="0">
                <a:solidFill>
                  <a:schemeClr val="accent3"/>
                </a:solidFill>
              </a:rPr>
            </a:b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783560"/>
            <a:ext cx="3456384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Области исследований классифицируются по пяти крупным категориям.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4545" r="29577" b="22727"/>
          <a:stretch>
            <a:fillRect/>
          </a:stretch>
        </p:blipFill>
        <p:spPr bwMode="auto">
          <a:xfrm>
            <a:off x="899592" y="1844824"/>
            <a:ext cx="4032448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SU</a:t>
            </a:r>
            <a:r>
              <a:rPr lang="ru-RU" b="1" dirty="0" err="1" smtClean="0">
                <a:solidFill>
                  <a:schemeClr val="accent3"/>
                </a:solidFill>
              </a:rPr>
              <a:t>=Область</a:t>
            </a:r>
            <a:r>
              <a:rPr lang="ru-RU" b="1" dirty="0" smtClean="0">
                <a:solidFill>
                  <a:schemeClr val="accent3"/>
                </a:solidFill>
              </a:rPr>
              <a:t>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Искусство и гуманитарные науки</a:t>
            </a:r>
            <a:endParaRPr lang="ru-RU" dirty="0" smtClean="0"/>
          </a:p>
          <a:p>
            <a:pPr lvl="1"/>
            <a:r>
              <a:rPr lang="en-US" dirty="0" smtClean="0"/>
              <a:t>Liter</a:t>
            </a:r>
            <a:r>
              <a:rPr lang="ru-RU" dirty="0" err="1" smtClean="0"/>
              <a:t>ature</a:t>
            </a:r>
            <a:endParaRPr lang="ru-RU" dirty="0" smtClean="0"/>
          </a:p>
          <a:p>
            <a:pPr lvl="1"/>
            <a:r>
              <a:rPr lang="ru-RU" dirty="0" err="1" smtClean="0"/>
              <a:t>Music</a:t>
            </a:r>
            <a:endParaRPr lang="ru-RU" dirty="0" smtClean="0"/>
          </a:p>
          <a:p>
            <a:pPr lvl="0"/>
            <a:r>
              <a:rPr lang="ru-RU" b="1" dirty="0" smtClean="0"/>
              <a:t>Общественные науки</a:t>
            </a:r>
            <a:endParaRPr lang="ru-RU" dirty="0" smtClean="0"/>
          </a:p>
          <a:p>
            <a:pPr lvl="1"/>
            <a:r>
              <a:rPr lang="en-US" dirty="0" smtClean="0"/>
              <a:t>Ethnic Studies</a:t>
            </a:r>
            <a:endParaRPr lang="ru-RU" dirty="0" smtClean="0"/>
          </a:p>
          <a:p>
            <a:pPr lvl="1"/>
            <a:r>
              <a:rPr lang="en-US" dirty="0" smtClean="0"/>
              <a:t>Linguistics</a:t>
            </a:r>
            <a:endParaRPr lang="ru-RU" dirty="0" smtClean="0"/>
          </a:p>
          <a:p>
            <a:pPr lvl="1"/>
            <a:r>
              <a:rPr lang="ru-RU" dirty="0" err="1" smtClean="0"/>
              <a:t>Sociology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Индекс </a:t>
            </a:r>
            <a:r>
              <a:rPr lang="en-US" sz="3200" b="1" dirty="0" smtClean="0">
                <a:solidFill>
                  <a:schemeClr val="accent3"/>
                </a:solidFill>
              </a:rPr>
              <a:t>WC=</a:t>
            </a:r>
            <a:r>
              <a:rPr lang="ru-RU" sz="3200" b="1" dirty="0" smtClean="0">
                <a:solidFill>
                  <a:schemeClr val="accent3"/>
                </a:solidFill>
              </a:rPr>
              <a:t>Категории </a:t>
            </a:r>
            <a:r>
              <a:rPr lang="en-US" sz="3200" b="1" u="sng" dirty="0" smtClean="0">
                <a:solidFill>
                  <a:schemeClr val="accent3"/>
                </a:solidFill>
              </a:rPr>
              <a:t>Web of Science</a:t>
            </a:r>
            <a:r>
              <a:rPr lang="ru-RU" sz="3200" dirty="0" smtClean="0">
                <a:solidFill>
                  <a:schemeClr val="accent3"/>
                </a:solidFill>
              </a:rPr>
              <a:t/>
            </a:r>
            <a:br>
              <a:rPr lang="ru-RU" sz="3200" dirty="0" smtClean="0">
                <a:solidFill>
                  <a:schemeClr val="accent3"/>
                </a:solidFill>
              </a:rPr>
            </a:b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4176464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1772816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Более подробная классификация дисциплин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Индекс </a:t>
            </a:r>
            <a:r>
              <a:rPr lang="en-US" sz="3200" b="1" dirty="0" smtClean="0">
                <a:solidFill>
                  <a:schemeClr val="accent3"/>
                </a:solidFill>
              </a:rPr>
              <a:t>WC=</a:t>
            </a:r>
            <a:r>
              <a:rPr lang="ru-RU" sz="3200" b="1" dirty="0" smtClean="0">
                <a:solidFill>
                  <a:schemeClr val="accent3"/>
                </a:solidFill>
              </a:rPr>
              <a:t>Категории </a:t>
            </a:r>
            <a:r>
              <a:rPr lang="en-US" sz="3200" b="1" u="sng" dirty="0" smtClean="0">
                <a:solidFill>
                  <a:schemeClr val="accent3"/>
                </a:solidFill>
              </a:rPr>
              <a:t>Web of Science</a:t>
            </a:r>
            <a:r>
              <a:rPr lang="ru-RU" sz="3200" dirty="0" smtClean="0">
                <a:solidFill>
                  <a:schemeClr val="accent3"/>
                </a:solidFill>
              </a:rPr>
              <a:t/>
            </a:r>
            <a:br>
              <a:rPr lang="ru-RU" sz="3200" dirty="0" smtClean="0">
                <a:solidFill>
                  <a:schemeClr val="accent3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50147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Из 252 предметных категорий 14 можно отнести к профилю филологии:</a:t>
            </a:r>
          </a:p>
          <a:p>
            <a:pPr lvl="1"/>
            <a:r>
              <a:rPr lang="en-US" sz="3200" b="1" dirty="0" smtClean="0"/>
              <a:t>Art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Ethnic Studies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Folklore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Humanities, Multidisciplinary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Language &amp; Linguistics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Linguistics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Literary Theory &amp; Criticism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Literature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Literature, Romance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Literature, Slavic</a:t>
            </a:r>
            <a:endParaRPr lang="ru-RU" sz="3200" b="1" dirty="0" smtClean="0"/>
          </a:p>
          <a:p>
            <a:pPr lvl="1"/>
            <a:r>
              <a:rPr lang="en-US" sz="3200" b="1" dirty="0" smtClean="0"/>
              <a:t>Medieval &amp; Renaissance Studies</a:t>
            </a:r>
            <a:endParaRPr lang="ru-RU" sz="3200" b="1" dirty="0" smtClean="0"/>
          </a:p>
          <a:p>
            <a:pPr lvl="1"/>
            <a:r>
              <a:rPr lang="ru-RU" sz="3200" b="1" dirty="0" err="1" smtClean="0"/>
              <a:t>Music</a:t>
            </a:r>
            <a:endParaRPr lang="ru-RU" sz="3200" b="1" dirty="0" smtClean="0"/>
          </a:p>
          <a:p>
            <a:pPr lvl="1"/>
            <a:r>
              <a:rPr lang="ru-RU" sz="3200" b="1" dirty="0" err="1" smtClean="0"/>
              <a:t>Poetry</a:t>
            </a:r>
            <a:endParaRPr lang="ru-RU" sz="3200" b="1" dirty="0" smtClean="0"/>
          </a:p>
          <a:p>
            <a:pPr lvl="1"/>
            <a:r>
              <a:rPr lang="ru-RU" sz="3200" b="1" dirty="0" err="1" smtClean="0"/>
              <a:t>Sociology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Пример поиска с помощью индекса </a:t>
            </a:r>
            <a:r>
              <a:rPr lang="en-US" sz="2800" b="1" dirty="0" smtClean="0">
                <a:solidFill>
                  <a:schemeClr val="accent3"/>
                </a:solidFill>
              </a:rPr>
              <a:t>WC</a:t>
            </a:r>
            <a:r>
              <a:rPr lang="ru-RU" sz="2800" b="1" dirty="0" smtClean="0">
                <a:solidFill>
                  <a:schemeClr val="accent3"/>
                </a:solidFill>
              </a:rPr>
              <a:t>=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772400" cy="4572000"/>
          </a:xfrm>
        </p:spPr>
        <p:txBody>
          <a:bodyPr/>
          <a:lstStyle/>
          <a:p>
            <a:r>
              <a:rPr lang="ru-RU" sz="2800" dirty="0" smtClean="0"/>
              <a:t>В поле поиска вводим индекс «</a:t>
            </a:r>
            <a:r>
              <a:rPr lang="en-US" sz="2800" dirty="0" smtClean="0"/>
              <a:t>WC</a:t>
            </a:r>
            <a:r>
              <a:rPr lang="ru-RU" sz="2800" dirty="0" smtClean="0"/>
              <a:t>=» и добавляем какую-либо категорию из предыдущего слайда, например «</a:t>
            </a:r>
            <a:r>
              <a:rPr lang="ru-RU" sz="2800" dirty="0" err="1" smtClean="0"/>
              <a:t>Literary</a:t>
            </a:r>
            <a:r>
              <a:rPr lang="ru-RU" sz="2800" dirty="0" smtClean="0"/>
              <a:t> </a:t>
            </a:r>
            <a:r>
              <a:rPr lang="ru-RU" sz="2800" dirty="0" err="1" smtClean="0"/>
              <a:t>Theory</a:t>
            </a:r>
            <a:r>
              <a:rPr lang="ru-RU" sz="2800" dirty="0" smtClean="0"/>
              <a:t> &amp; </a:t>
            </a:r>
            <a:r>
              <a:rPr lang="ru-RU" sz="2800" dirty="0" err="1" smtClean="0"/>
              <a:t>Criticism</a:t>
            </a:r>
            <a:r>
              <a:rPr lang="ru-RU" sz="2800" dirty="0" smtClean="0"/>
              <a:t>»: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074314" cy="28837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43860" r="2674"/>
          <a:stretch>
            <a:fillRect/>
          </a:stretch>
        </p:blipFill>
        <p:spPr bwMode="auto">
          <a:xfrm>
            <a:off x="3275856" y="3212976"/>
            <a:ext cx="532859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772400" cy="1777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412776"/>
            <a:ext cx="535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Нажимаем на «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Результат 111203» 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Пример поиска с помощью индекса </a:t>
            </a:r>
            <a:r>
              <a:rPr lang="en-US" sz="2800" b="1" dirty="0" smtClean="0">
                <a:solidFill>
                  <a:schemeClr val="accent3"/>
                </a:solidFill>
              </a:rPr>
              <a:t>WC</a:t>
            </a:r>
            <a:r>
              <a:rPr lang="ru-RU" sz="2800" b="1" dirty="0" smtClean="0">
                <a:solidFill>
                  <a:schemeClr val="accent3"/>
                </a:solidFill>
              </a:rPr>
              <a:t>=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72400" cy="4572000"/>
          </a:xfrm>
        </p:spPr>
        <p:txBody>
          <a:bodyPr/>
          <a:lstStyle/>
          <a:p>
            <a:r>
              <a:rPr lang="ru-RU" dirty="0" smtClean="0"/>
              <a:t>При большом количестве результатов необходимо провести дополнительную выборку. </a:t>
            </a:r>
          </a:p>
          <a:p>
            <a:r>
              <a:rPr lang="ru-RU" sz="2400" dirty="0" smtClean="0"/>
              <a:t>«Уточнение результатов» по году публикации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6192688" cy="278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772400" cy="9144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Пример поиска с помощью индекса </a:t>
            </a:r>
            <a:r>
              <a:rPr lang="en-US" sz="2800" b="1" dirty="0" smtClean="0">
                <a:solidFill>
                  <a:schemeClr val="accent3"/>
                </a:solidFill>
              </a:rPr>
              <a:t>WC</a:t>
            </a:r>
            <a:r>
              <a:rPr lang="ru-RU" sz="2800" b="1" dirty="0" smtClean="0">
                <a:solidFill>
                  <a:schemeClr val="accent3"/>
                </a:solidFill>
              </a:rPr>
              <a:t>=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«Уточнение результатов» по категории </a:t>
            </a:r>
            <a:r>
              <a:rPr lang="en-US" dirty="0" smtClean="0"/>
              <a:t>Web of science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13555"/>
          <a:stretch>
            <a:fillRect/>
          </a:stretch>
        </p:blipFill>
        <p:spPr bwMode="auto">
          <a:xfrm>
            <a:off x="755576" y="2852936"/>
            <a:ext cx="7992888" cy="2553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24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Пример поиска с помощью индекса </a:t>
            </a:r>
            <a:r>
              <a:rPr lang="en-US" sz="2800" b="1" dirty="0" smtClean="0">
                <a:solidFill>
                  <a:schemeClr val="accent3"/>
                </a:solidFill>
              </a:rPr>
              <a:t>WC</a:t>
            </a:r>
            <a:r>
              <a:rPr lang="ru-RU" sz="2800" b="1" dirty="0" smtClean="0">
                <a:solidFill>
                  <a:schemeClr val="accent3"/>
                </a:solidFill>
              </a:rPr>
              <a:t>=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«Уточнение результатов» по профилю организации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15043"/>
          <a:stretch>
            <a:fillRect/>
          </a:stretch>
        </p:blipFill>
        <p:spPr bwMode="auto">
          <a:xfrm>
            <a:off x="899592" y="2780928"/>
            <a:ext cx="7848872" cy="249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Пример поиска с помощью индекса </a:t>
            </a:r>
            <a:r>
              <a:rPr lang="en-US" sz="2800" b="1" dirty="0" smtClean="0">
                <a:solidFill>
                  <a:schemeClr val="accent3"/>
                </a:solidFill>
              </a:rPr>
              <a:t>WC</a:t>
            </a:r>
            <a:r>
              <a:rPr lang="ru-RU" sz="2800" b="1" dirty="0" smtClean="0">
                <a:solidFill>
                  <a:schemeClr val="accent3"/>
                </a:solidFill>
              </a:rPr>
              <a:t>=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5097760" cy="4572000"/>
          </a:xfrm>
        </p:spPr>
        <p:txBody>
          <a:bodyPr/>
          <a:lstStyle/>
          <a:p>
            <a:r>
              <a:rPr lang="ru-RU" dirty="0" smtClean="0"/>
              <a:t>Внизу страницы можно просмотреть все параметры уточнения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18762"/>
          <a:stretch>
            <a:fillRect/>
          </a:stretch>
        </p:blipFill>
        <p:spPr bwMode="auto">
          <a:xfrm>
            <a:off x="1547664" y="2996952"/>
            <a:ext cx="684076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</a:rPr>
              <a:t>Пример поиска с помощью индекса </a:t>
            </a:r>
            <a:r>
              <a:rPr lang="en-US" sz="2800" b="1" dirty="0" smtClean="0">
                <a:solidFill>
                  <a:schemeClr val="accent3"/>
                </a:solidFill>
              </a:rPr>
              <a:t>WC</a:t>
            </a:r>
            <a:r>
              <a:rPr lang="ru-RU" sz="2800" b="1" dirty="0" smtClean="0">
                <a:solidFill>
                  <a:schemeClr val="accent3"/>
                </a:solidFill>
              </a:rPr>
              <a:t>=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Основные функции плана журнальных публикаций - планирование и контроль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Количественные показатели выполнения государственного задания и эффективных контрактов научных сотрудников.</a:t>
            </a:r>
          </a:p>
          <a:p>
            <a:r>
              <a:rPr lang="ru-RU" dirty="0" smtClean="0"/>
              <a:t>Объем статей, опубликованных в журналах, входящих в международные </a:t>
            </a:r>
            <a:r>
              <a:rPr lang="ru-RU" dirty="0" err="1" smtClean="0"/>
              <a:t>наукометрические</a:t>
            </a:r>
            <a:r>
              <a:rPr lang="ru-RU" dirty="0" smtClean="0"/>
              <a:t> базы данных.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329756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Рассмотрим работу  дополнительной выборки на примере параметра </a:t>
            </a:r>
            <a:r>
              <a:rPr lang="ru-RU" sz="2400" dirty="0" smtClean="0">
                <a:solidFill>
                  <a:schemeClr val="accent3"/>
                </a:solidFill>
              </a:rPr>
              <a:t>«</a:t>
            </a:r>
            <a:r>
              <a:rPr lang="ru-RU" sz="2400" b="1" dirty="0" smtClean="0">
                <a:solidFill>
                  <a:schemeClr val="accent3"/>
                </a:solidFill>
              </a:rPr>
              <a:t>Направления исследования</a:t>
            </a:r>
            <a:r>
              <a:rPr lang="ru-RU" sz="2400" dirty="0" smtClean="0">
                <a:solidFill>
                  <a:schemeClr val="accent3"/>
                </a:solidFill>
              </a:rPr>
              <a:t>»</a:t>
            </a:r>
          </a:p>
          <a:p>
            <a:pPr>
              <a:buNone/>
            </a:pPr>
            <a:endParaRPr lang="ru-RU" sz="28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Для этого нажимаем сам параметр и </a:t>
            </a:r>
            <a:r>
              <a:rPr lang="ru-RU" sz="2400" dirty="0" smtClean="0">
                <a:solidFill>
                  <a:schemeClr val="accent3"/>
                </a:solidFill>
              </a:rPr>
              <a:t>«</a:t>
            </a:r>
            <a:r>
              <a:rPr lang="ru-RU" sz="2400" b="1" dirty="0" smtClean="0">
                <a:solidFill>
                  <a:schemeClr val="accent3"/>
                </a:solidFill>
              </a:rPr>
              <a:t>дополнительные параметры / значения …</a:t>
            </a:r>
            <a:r>
              <a:rPr lang="ru-RU" sz="2400" dirty="0" smtClean="0">
                <a:solidFill>
                  <a:schemeClr val="accent3"/>
                </a:solidFill>
              </a:rPr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2664296" cy="4784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555776" y="3789040"/>
            <a:ext cx="144016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8098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692696"/>
            <a:ext cx="7772400" cy="4572000"/>
          </a:xfrm>
        </p:spPr>
        <p:txBody>
          <a:bodyPr/>
          <a:lstStyle/>
          <a:p>
            <a:r>
              <a:rPr lang="ru-RU" sz="2400" dirty="0" smtClean="0"/>
              <a:t>В дополнительных параметрах отражены как крупные области, так и смежные с основной тематикой. Выбираем предложенные дополнительные фильтры, например, «</a:t>
            </a:r>
            <a:r>
              <a:rPr lang="en-US" sz="2400" dirty="0" smtClean="0">
                <a:solidFill>
                  <a:srgbClr val="FFFF00"/>
                </a:solidFill>
              </a:rPr>
              <a:t>Asian studies</a:t>
            </a:r>
            <a:r>
              <a:rPr lang="ru-RU" sz="2400" dirty="0" smtClean="0"/>
              <a:t>» и нажимаем «</a:t>
            </a:r>
            <a:r>
              <a:rPr lang="ru-RU" sz="2400" dirty="0" smtClean="0">
                <a:solidFill>
                  <a:srgbClr val="FFFF00"/>
                </a:solidFill>
              </a:rPr>
              <a:t>Уточнить</a:t>
            </a:r>
            <a:r>
              <a:rPr lang="ru-RU" sz="2400" dirty="0" smtClean="0"/>
              <a:t>»: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5398" t="23185" r="11106"/>
          <a:stretch>
            <a:fillRect/>
          </a:stretch>
        </p:blipFill>
        <p:spPr bwMode="auto">
          <a:xfrm>
            <a:off x="2699792" y="2348880"/>
            <a:ext cx="5832648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772400" cy="4572000"/>
          </a:xfrm>
        </p:spPr>
        <p:txBody>
          <a:bodyPr/>
          <a:lstStyle/>
          <a:p>
            <a:r>
              <a:rPr lang="ru-RU" dirty="0" smtClean="0"/>
              <a:t>Получаем дополнительную выборку: 255 публикаций из общего результата поиска (более 111000) по индексу «Категории </a:t>
            </a:r>
            <a:r>
              <a:rPr lang="en-US" dirty="0" smtClean="0"/>
              <a:t>Web of science</a:t>
            </a:r>
            <a:r>
              <a:rPr lang="ru-RU" dirty="0" smtClean="0"/>
              <a:t>» </a:t>
            </a:r>
            <a:r>
              <a:rPr lang="en-US" dirty="0" smtClean="0"/>
              <a:t>WC=</a:t>
            </a:r>
            <a:r>
              <a:rPr lang="ru-RU" sz="2800" dirty="0" err="1" smtClean="0"/>
              <a:t>Literary</a:t>
            </a:r>
            <a:r>
              <a:rPr lang="ru-RU" sz="2800" dirty="0" smtClean="0"/>
              <a:t> </a:t>
            </a:r>
            <a:r>
              <a:rPr lang="ru-RU" sz="2800" dirty="0" err="1" smtClean="0"/>
              <a:t>Theory</a:t>
            </a:r>
            <a:r>
              <a:rPr lang="ru-RU" sz="2800" dirty="0" smtClean="0"/>
              <a:t> &amp; </a:t>
            </a:r>
            <a:r>
              <a:rPr lang="ru-RU" sz="2800" dirty="0" err="1" smtClean="0"/>
              <a:t>Criticism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7860519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772400" cy="4572000"/>
          </a:xfrm>
        </p:spPr>
        <p:txBody>
          <a:bodyPr/>
          <a:lstStyle/>
          <a:p>
            <a:r>
              <a:rPr lang="ru-RU" sz="2400" dirty="0" smtClean="0"/>
              <a:t>Далее, полученную подборку из 255 результатов снова можно фильтровать, например, по параметру «</a:t>
            </a:r>
            <a:r>
              <a:rPr lang="ru-RU" sz="2400" dirty="0" smtClean="0">
                <a:solidFill>
                  <a:srgbClr val="FFC000"/>
                </a:solidFill>
              </a:rPr>
              <a:t>Категории </a:t>
            </a:r>
            <a:r>
              <a:rPr lang="en-US" sz="2400" dirty="0" smtClean="0">
                <a:solidFill>
                  <a:srgbClr val="FFC000"/>
                </a:solidFill>
              </a:rPr>
              <a:t>Web of science</a:t>
            </a:r>
            <a:r>
              <a:rPr lang="ru-RU" sz="2400" dirty="0" smtClean="0"/>
              <a:t>». Для этого нажимаем </a:t>
            </a:r>
            <a:r>
              <a:rPr lang="ru-RU" sz="2400" dirty="0" smtClean="0">
                <a:solidFill>
                  <a:srgbClr val="FFC000"/>
                </a:solidFill>
              </a:rPr>
              <a:t>«дополнительные параметры / значения…»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ru-RU" sz="28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84887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772400" cy="4572000"/>
          </a:xfrm>
        </p:spPr>
        <p:txBody>
          <a:bodyPr/>
          <a:lstStyle/>
          <a:p>
            <a:r>
              <a:rPr lang="ru-RU" dirty="0" smtClean="0"/>
              <a:t>Например, выбираем предложенный дополнительный фильтр «</a:t>
            </a:r>
            <a:r>
              <a:rPr lang="en-US" dirty="0" smtClean="0">
                <a:solidFill>
                  <a:srgbClr val="FFC000"/>
                </a:solidFill>
              </a:rPr>
              <a:t>Poetry</a:t>
            </a:r>
            <a:r>
              <a:rPr lang="ru-RU" dirty="0" smtClean="0"/>
              <a:t>», сократив поиск до 19 статей: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33671"/>
          <a:stretch>
            <a:fillRect/>
          </a:stretch>
        </p:blipFill>
        <p:spPr bwMode="auto">
          <a:xfrm>
            <a:off x="1619672" y="2492896"/>
            <a:ext cx="6264696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772400" cy="4572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</a:rPr>
              <a:t>Более цитируемая публикация находится вверху списка (6 цитирований) – в данном случае, это книга, посвященная азиатской диаспоре поэтов в Северной Америке.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7525645" cy="3024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515719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Направление исследований в самых общих чертах соприкасается с проблемой изучения литературы азиатской волны русской эмиграции.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772400" cy="4572000"/>
          </a:xfrm>
        </p:spPr>
        <p:txBody>
          <a:bodyPr/>
          <a:lstStyle/>
          <a:p>
            <a:r>
              <a:rPr lang="ru-RU" dirty="0" smtClean="0"/>
              <a:t>Принципы формирования запроса поиска описаны на отдельной странице на вкладке «</a:t>
            </a:r>
            <a:r>
              <a:rPr lang="ru-RU" b="1" dirty="0" smtClean="0">
                <a:solidFill>
                  <a:schemeClr val="accent3"/>
                </a:solidFill>
              </a:rPr>
              <a:t>другие примеры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42406"/>
          <a:stretch>
            <a:fillRect/>
          </a:stretch>
        </p:blipFill>
        <p:spPr bwMode="auto">
          <a:xfrm>
            <a:off x="1403648" y="1988840"/>
            <a:ext cx="6631009" cy="4220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3672408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 работы нужно  познакомиться с правилами составления поисковых запросов :</a:t>
            </a:r>
          </a:p>
          <a:p>
            <a:pPr lvl="1"/>
            <a:r>
              <a:rPr lang="ru-RU" dirty="0" smtClean="0"/>
              <a:t>«</a:t>
            </a:r>
            <a:r>
              <a:rPr lang="ru-RU" b="1" dirty="0" smtClean="0"/>
              <a:t>Обозначения полей</a:t>
            </a:r>
            <a:r>
              <a:rPr lang="ru-RU" dirty="0" smtClean="0"/>
              <a:t>», </a:t>
            </a:r>
          </a:p>
          <a:p>
            <a:pPr lvl="1"/>
            <a:r>
              <a:rPr lang="ru-RU" dirty="0" smtClean="0"/>
              <a:t>«</a:t>
            </a:r>
            <a:r>
              <a:rPr lang="ru-RU" b="1" dirty="0" smtClean="0"/>
              <a:t>Операторы поиска</a:t>
            </a:r>
            <a:r>
              <a:rPr lang="ru-RU" dirty="0" smtClean="0"/>
              <a:t>»</a:t>
            </a:r>
          </a:p>
          <a:p>
            <a:pPr lvl="1"/>
            <a:r>
              <a:rPr lang="ru-RU" dirty="0" smtClean="0"/>
              <a:t>«</a:t>
            </a:r>
            <a:r>
              <a:rPr lang="ru-RU" b="1" dirty="0" smtClean="0"/>
              <a:t>Символы усечения</a:t>
            </a:r>
            <a:r>
              <a:rPr lang="ru-RU" dirty="0" smtClean="0"/>
              <a:t>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5"/>
            <a:ext cx="4602138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484888"/>
          </a:xfrm>
        </p:spPr>
        <p:txBody>
          <a:bodyPr/>
          <a:lstStyle/>
          <a:p>
            <a:r>
              <a:rPr lang="ru-RU" sz="3600" dirty="0" smtClean="0"/>
              <a:t>Два наиболее популярных индексов-полей</a:t>
            </a:r>
            <a:br>
              <a:rPr lang="ru-RU" sz="3600" dirty="0" smtClean="0"/>
            </a:br>
            <a:r>
              <a:rPr lang="en-US" sz="3600" dirty="0" smtClean="0">
                <a:solidFill>
                  <a:srgbClr val="FFC000"/>
                </a:solidFill>
              </a:rPr>
              <a:t>TI= </a:t>
            </a:r>
            <a:r>
              <a:rPr lang="ru-RU" sz="3600" dirty="0" smtClean="0">
                <a:solidFill>
                  <a:srgbClr val="FFC000"/>
                </a:solidFill>
              </a:rPr>
              <a:t>Заголовок</a:t>
            </a: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TS= </a:t>
            </a:r>
            <a:r>
              <a:rPr lang="ru-RU" sz="3600" dirty="0" smtClean="0">
                <a:solidFill>
                  <a:srgbClr val="FFC000"/>
                </a:solidFill>
              </a:rPr>
              <a:t>Тема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7056784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864096"/>
          </a:xfrm>
        </p:spPr>
        <p:txBody>
          <a:bodyPr/>
          <a:lstStyle/>
          <a:p>
            <a:pPr algn="ctr"/>
            <a:r>
              <a:rPr lang="ru-RU" sz="3600" dirty="0" smtClean="0"/>
              <a:t>Главные логические операторы:</a:t>
            </a:r>
            <a:br>
              <a:rPr lang="ru-RU" sz="3600" dirty="0" smtClean="0"/>
            </a:br>
            <a:r>
              <a:rPr lang="en-US" sz="3600" dirty="0" smtClean="0"/>
              <a:t> 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542616" cy="2306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134076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AND</a:t>
            </a:r>
            <a:r>
              <a:rPr lang="en-US" sz="2400" dirty="0" smtClean="0"/>
              <a:t> – </a:t>
            </a:r>
            <a:r>
              <a:rPr lang="ru-RU" sz="2400" dirty="0" smtClean="0"/>
              <a:t>для сужения поиска</a:t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FFC000"/>
                </a:solidFill>
              </a:rPr>
              <a:t>OR</a:t>
            </a:r>
            <a:r>
              <a:rPr lang="en-US" sz="2400" dirty="0" smtClean="0"/>
              <a:t> –</a:t>
            </a:r>
            <a:r>
              <a:rPr lang="ru-RU" sz="2400" dirty="0" smtClean="0"/>
              <a:t> для расширения поиска</a:t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FFC000"/>
                </a:solidFill>
              </a:rPr>
              <a:t>NOT</a:t>
            </a:r>
            <a:r>
              <a:rPr lang="en-US" sz="2400" b="1" dirty="0" smtClean="0"/>
              <a:t> </a:t>
            </a:r>
            <a:r>
              <a:rPr lang="en-US" sz="2400" dirty="0" smtClean="0"/>
              <a:t>- </a:t>
            </a:r>
            <a:r>
              <a:rPr lang="ru-RU" sz="2400" dirty="0" smtClean="0"/>
              <a:t> для исключения из поиска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Вхождение в международные </a:t>
            </a:r>
            <a:r>
              <a:rPr lang="ru-RU" sz="3600" dirty="0" err="1" smtClean="0"/>
              <a:t>наукометрические</a:t>
            </a:r>
            <a:r>
              <a:rPr lang="ru-RU" sz="3600" dirty="0" smtClean="0"/>
              <a:t> базы данных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Планирование статей в «Сибирский филологический журнал» (соблюдение требований в количеству статей сотрудников Института филологии, как соучредителя).</a:t>
            </a:r>
          </a:p>
          <a:p>
            <a:r>
              <a:rPr lang="ru-RU" sz="2800" dirty="0" smtClean="0"/>
              <a:t>Планирование статей в другие журналы, входящие в международные </a:t>
            </a:r>
            <a:r>
              <a:rPr lang="ru-RU" sz="2800" dirty="0" err="1" smtClean="0"/>
              <a:t>наукометрические</a:t>
            </a:r>
            <a:r>
              <a:rPr lang="ru-RU" sz="2800" dirty="0" smtClean="0"/>
              <a:t> базы данных.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Символы усечения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703452" cy="263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использования знаков </a:t>
            </a:r>
            <a:r>
              <a:rPr lang="ru-RU" b="1" dirty="0" smtClean="0">
                <a:solidFill>
                  <a:srgbClr val="FFC000"/>
                </a:solidFill>
              </a:rPr>
              <a:t>* ? </a:t>
            </a:r>
            <a:r>
              <a:rPr lang="en-US" b="1" dirty="0" smtClean="0">
                <a:solidFill>
                  <a:srgbClr val="FFC000"/>
                </a:solidFill>
              </a:rPr>
              <a:t>$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2880320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009166" cy="3399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2400" cy="1512168"/>
          </a:xfrm>
        </p:spPr>
        <p:txBody>
          <a:bodyPr/>
          <a:lstStyle/>
          <a:p>
            <a:pPr algn="ctr"/>
            <a:r>
              <a:rPr lang="ru-RU" sz="2800" b="1" dirty="0" smtClean="0"/>
              <a:t>Кавычки в строке поиска выполняют функцию объединения слов в словосочетания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7772400" cy="324036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3"/>
                </a:solidFill>
              </a:rPr>
              <a:t>TI=succinic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solidFill>
                  <a:schemeClr val="accent3"/>
                </a:solidFill>
              </a:rPr>
              <a:t>acid</a:t>
            </a:r>
            <a:r>
              <a:rPr lang="ru-RU" b="1" dirty="0" smtClean="0"/>
              <a:t> </a:t>
            </a:r>
            <a:r>
              <a:rPr lang="ru-RU" dirty="0" smtClean="0"/>
              <a:t>будет искать в названии отдельные слова «</a:t>
            </a:r>
            <a:r>
              <a:rPr lang="ru-RU" i="1" dirty="0" err="1" smtClean="0"/>
              <a:t>succinic</a:t>
            </a:r>
            <a:r>
              <a:rPr lang="ru-RU" i="1" dirty="0" smtClean="0"/>
              <a:t>»</a:t>
            </a:r>
            <a:r>
              <a:rPr lang="ru-RU" dirty="0" smtClean="0"/>
              <a:t> и «</a:t>
            </a:r>
            <a:r>
              <a:rPr lang="ru-RU" i="1" dirty="0" err="1" smtClean="0"/>
              <a:t>acid</a:t>
            </a:r>
            <a:r>
              <a:rPr lang="ru-RU" i="1" dirty="0" smtClean="0"/>
              <a:t>».</a:t>
            </a:r>
            <a:endParaRPr lang="ru-RU" b="1" dirty="0" smtClean="0"/>
          </a:p>
          <a:p>
            <a:r>
              <a:rPr lang="ru-RU" b="1" dirty="0" smtClean="0">
                <a:solidFill>
                  <a:schemeClr val="accent3"/>
                </a:solidFill>
              </a:rPr>
              <a:t>TI="</a:t>
            </a:r>
            <a:r>
              <a:rPr lang="ru-RU" b="1" dirty="0" err="1" smtClean="0">
                <a:solidFill>
                  <a:schemeClr val="accent3"/>
                </a:solidFill>
              </a:rPr>
              <a:t>succinic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solidFill>
                  <a:schemeClr val="accent3"/>
                </a:solidFill>
              </a:rPr>
              <a:t>acid</a:t>
            </a:r>
            <a:r>
              <a:rPr lang="ru-RU" b="1" dirty="0" smtClean="0">
                <a:solidFill>
                  <a:schemeClr val="accent3"/>
                </a:solidFill>
              </a:rPr>
              <a:t>" </a:t>
            </a:r>
            <a:r>
              <a:rPr lang="ru-RU" b="1" dirty="0" smtClean="0"/>
              <a:t> </a:t>
            </a:r>
            <a:r>
              <a:rPr lang="ru-RU" dirty="0" smtClean="0"/>
              <a:t>будет искать в названии словосочетание «</a:t>
            </a:r>
            <a:r>
              <a:rPr lang="ru-RU" i="1" dirty="0" err="1" smtClean="0"/>
              <a:t>succinic</a:t>
            </a:r>
            <a:r>
              <a:rPr lang="ru-RU" i="1" dirty="0" smtClean="0"/>
              <a:t> </a:t>
            </a:r>
            <a:r>
              <a:rPr lang="ru-RU" i="1" dirty="0" err="1" smtClean="0"/>
              <a:t>acid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Индекс</a:t>
            </a:r>
            <a:r>
              <a:rPr lang="ru-RU" sz="2800" dirty="0" smtClean="0">
                <a:solidFill>
                  <a:schemeClr val="accent3"/>
                </a:solidFill>
              </a:rPr>
              <a:t> TS= Тема (поиск в заголовках, аннотациях, ключевых словах)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TS</a:t>
            </a:r>
            <a:r>
              <a:rPr lang="ru-RU" b="1" dirty="0" smtClean="0">
                <a:solidFill>
                  <a:schemeClr val="accent3"/>
                </a:solidFill>
              </a:rPr>
              <a:t>=</a:t>
            </a:r>
            <a:r>
              <a:rPr lang="en-US" b="1" dirty="0" smtClean="0">
                <a:solidFill>
                  <a:schemeClr val="accent3"/>
                </a:solidFill>
              </a:rPr>
              <a:t>folklore cultural adaptation </a:t>
            </a:r>
            <a:endParaRPr lang="ru-RU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dirty="0" smtClean="0"/>
              <a:t>(без кавычек, через пробел) будет искать публикации, содержащие слова </a:t>
            </a:r>
            <a:r>
              <a:rPr lang="en-US" dirty="0" smtClean="0"/>
              <a:t>Folklore</a:t>
            </a:r>
            <a:r>
              <a:rPr lang="ru-RU" dirty="0" smtClean="0"/>
              <a:t>, </a:t>
            </a:r>
            <a:r>
              <a:rPr lang="en-US" dirty="0" smtClean="0"/>
              <a:t>Cultural</a:t>
            </a:r>
            <a:r>
              <a:rPr lang="ru-RU" dirty="0" smtClean="0"/>
              <a:t> и </a:t>
            </a:r>
            <a:r>
              <a:rPr lang="en-US" dirty="0" smtClean="0"/>
              <a:t>Adaptation</a:t>
            </a:r>
            <a:r>
              <a:rPr lang="ru-RU" dirty="0" smtClean="0"/>
              <a:t> в любом поле (заголовок, аннотация, ключевые слова). Эти термины необязательно должны встречаться вместе в одном и том же поле.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TS</a:t>
            </a:r>
            <a:r>
              <a:rPr lang="ru-RU" sz="2800" b="1" dirty="0" smtClean="0">
                <a:solidFill>
                  <a:schemeClr val="accent3"/>
                </a:solidFill>
              </a:rPr>
              <a:t>=</a:t>
            </a:r>
            <a:r>
              <a:rPr lang="en-US" sz="2800" b="1" dirty="0" smtClean="0">
                <a:solidFill>
                  <a:schemeClr val="accent3"/>
                </a:solidFill>
              </a:rPr>
              <a:t>folklore cultural adaptation </a:t>
            </a:r>
            <a:r>
              <a:rPr lang="ru-RU" sz="2800" b="1" dirty="0" smtClean="0"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</a:rPr>
            </a:b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</a:rPr>
              <a:t>Результат – 27 публикаций</a:t>
            </a:r>
            <a:endParaRPr lang="ru-RU" sz="28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772400" cy="1858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15616" y="3717032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TS=shamanism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etymology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– 3 публикации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r="17449"/>
          <a:stretch>
            <a:fillRect/>
          </a:stretch>
        </p:blipFill>
        <p:spPr bwMode="auto">
          <a:xfrm>
            <a:off x="971600" y="4869160"/>
            <a:ext cx="7632848" cy="133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71600" y="332656"/>
            <a:ext cx="60532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по теме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TS=tungus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languages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 63 результата.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r="37358"/>
          <a:stretch>
            <a:fillRect/>
          </a:stretch>
        </p:blipFill>
        <p:spPr bwMode="auto">
          <a:xfrm>
            <a:off x="1115616" y="1268760"/>
            <a:ext cx="5760640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71600" y="2780928"/>
            <a:ext cx="6954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по теме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lexical semantic system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 более 2500 результатов.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r="68716"/>
          <a:stretch>
            <a:fillRect/>
          </a:stretch>
        </p:blipFill>
        <p:spPr bwMode="auto">
          <a:xfrm>
            <a:off x="1043608" y="3789040"/>
            <a:ext cx="3312368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0050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="</a:t>
            </a: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lexical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semantic system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chemeClr val="accent3"/>
                </a:solidFill>
              </a:rPr>
              <a:t> </a:t>
            </a:r>
            <a:r>
              <a:rPr lang="ru-RU" sz="2400" dirty="0"/>
              <a:t>– результат 36 публикаций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r="64797"/>
          <a:stretch>
            <a:fillRect/>
          </a:stretch>
        </p:blipFill>
        <p:spPr bwMode="auto">
          <a:xfrm>
            <a:off x="4644008" y="4869160"/>
            <a:ext cx="3816424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33"/>
          <p:cNvPicPr>
            <a:picLocks noChangeAspect="1" noChangeArrowheads="1"/>
          </p:cNvPicPr>
          <p:nvPr/>
        </p:nvPicPr>
        <p:blipFill>
          <a:blip r:embed="rId2" cstate="print"/>
          <a:srcRect r="31028"/>
          <a:stretch>
            <a:fillRect/>
          </a:stretch>
        </p:blipFill>
        <p:spPr bwMode="auto">
          <a:xfrm>
            <a:off x="1115616" y="620688"/>
            <a:ext cx="3672408" cy="1266825"/>
          </a:xfrm>
          <a:prstGeom prst="rect">
            <a:avLst/>
          </a:prstGeom>
          <a:noFill/>
        </p:spPr>
      </p:pic>
      <p:pic>
        <p:nvPicPr>
          <p:cNvPr id="46082" name="Рисунок 34"/>
          <p:cNvPicPr>
            <a:picLocks noChangeAspect="1" noChangeArrowheads="1"/>
          </p:cNvPicPr>
          <p:nvPr/>
        </p:nvPicPr>
        <p:blipFill>
          <a:blip r:embed="rId3" cstate="print"/>
          <a:srcRect r="30299"/>
          <a:stretch>
            <a:fillRect/>
          </a:stretch>
        </p:blipFill>
        <p:spPr bwMode="auto">
          <a:xfrm>
            <a:off x="1115616" y="2420888"/>
            <a:ext cx="3744416" cy="1228725"/>
          </a:xfrm>
          <a:prstGeom prst="rect">
            <a:avLst/>
          </a:prstGeom>
          <a:noFill/>
        </p:spPr>
      </p:pic>
      <p:pic>
        <p:nvPicPr>
          <p:cNvPr id="46081" name="Рисунок 35"/>
          <p:cNvPicPr>
            <a:picLocks noChangeAspect="1" noChangeArrowheads="1"/>
          </p:cNvPicPr>
          <p:nvPr/>
        </p:nvPicPr>
        <p:blipFill>
          <a:blip r:embed="rId4" cstate="print"/>
          <a:srcRect r="31391"/>
          <a:stretch>
            <a:fillRect/>
          </a:stretch>
        </p:blipFill>
        <p:spPr bwMode="auto">
          <a:xfrm>
            <a:off x="1115616" y="4293096"/>
            <a:ext cx="3816424" cy="125730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64088" y="805354"/>
            <a:ext cx="327662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TS=phonetic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law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79 результатов.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27576" y="2533546"/>
            <a:ext cx="38164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TS="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phonetic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law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результатов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436096" y="4365104"/>
            <a:ext cx="34208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teleut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language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результатов.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Основной поиск в БД «</a:t>
            </a:r>
            <a:r>
              <a:rPr lang="en-US" sz="3600" dirty="0" smtClean="0"/>
              <a:t>Scopus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7772400" cy="3112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755576" y="2708920"/>
            <a:ext cx="122413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19675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Ссылка для входа в БД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628800"/>
            <a:ext cx="54470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https://www.scopus.com/search/form.uri?display=basic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204864"/>
            <a:ext cx="646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 поиском лучше зайти в БД </a:t>
            </a:r>
            <a:r>
              <a:rPr lang="en-US" dirty="0" smtClean="0"/>
              <a:t>Scopus </a:t>
            </a:r>
            <a:r>
              <a:rPr lang="ru-RU" dirty="0" smtClean="0"/>
              <a:t>через свой профиль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708920"/>
            <a:ext cx="466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Основной поиск открывается по умолчанию: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2" y="2420888"/>
            <a:ext cx="8352928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364088" y="414908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64088" y="443711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/>
              <a:t>Основной поиск в БД «</a:t>
            </a:r>
            <a:r>
              <a:rPr lang="en-US" sz="3600" dirty="0" smtClean="0"/>
              <a:t>Scopus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1340768"/>
            <a:ext cx="8354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Наиболее широкий охват поиска можно проводить по двум верхним позициям:</a:t>
            </a:r>
          </a:p>
          <a:p>
            <a:pPr marL="342900" indent="-342900">
              <a:buAutoNum type="arabicPeriod"/>
            </a:pPr>
            <a:r>
              <a:rPr lang="ru-RU" dirty="0" smtClean="0"/>
              <a:t>«</a:t>
            </a:r>
            <a:r>
              <a:rPr lang="ru-RU" b="1" dirty="0" smtClean="0">
                <a:solidFill>
                  <a:srgbClr val="FFC000"/>
                </a:solidFill>
              </a:rPr>
              <a:t>Все поля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Объединенное поле «</a:t>
            </a:r>
            <a:r>
              <a:rPr lang="ru-RU" b="1" dirty="0" smtClean="0">
                <a:solidFill>
                  <a:srgbClr val="FFC000"/>
                </a:solidFill>
              </a:rPr>
              <a:t>Название статьи, краткое описание, ключевые слова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72400" cy="9144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/>
                </a:solidFill>
              </a:rPr>
              <a:t>Кавычки так же выполняют функцию объединения слов. 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Например, поиск по словосочетанию "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associative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field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ассоциативное поле) дал 66 результатов. 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8136904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33265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поиск в БД «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Scopus</a:t>
            </a: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Два принципа цитирования - ключ к международной научной коммуникации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87" t="25219" r="28334" b="14735"/>
          <a:stretch>
            <a:fillRect/>
          </a:stretch>
        </p:blipFill>
        <p:spPr bwMode="auto">
          <a:xfrm>
            <a:off x="971600" y="1988840"/>
            <a:ext cx="78205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5877272"/>
            <a:ext cx="3880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Увеличение </a:t>
            </a:r>
            <a:r>
              <a:rPr lang="ru-RU" dirty="0" err="1" smtClean="0"/>
              <a:t>импакт-фактора</a:t>
            </a:r>
            <a:r>
              <a:rPr lang="ru-RU" dirty="0" smtClean="0"/>
              <a:t> </a:t>
            </a:r>
            <a:r>
              <a:rPr lang="ru-RU" dirty="0" err="1" smtClean="0"/>
              <a:t>СФЖ</a:t>
            </a:r>
            <a:endParaRPr lang="ru-RU" dirty="0" smtClean="0"/>
          </a:p>
          <a:p>
            <a:r>
              <a:rPr lang="ru-RU" dirty="0" smtClean="0"/>
              <a:t>(кол-во цитирований / кол-во статей)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24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Дополнительные фильтры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год, </a:t>
            </a:r>
          </a:p>
          <a:p>
            <a:r>
              <a:rPr lang="ru-RU" sz="2400" dirty="0" smtClean="0"/>
              <a:t>автор, </a:t>
            </a:r>
          </a:p>
          <a:p>
            <a:r>
              <a:rPr lang="ru-RU" sz="2400" dirty="0" smtClean="0"/>
              <a:t>отрасль знаний, </a:t>
            </a:r>
          </a:p>
          <a:p>
            <a:r>
              <a:rPr lang="ru-RU" sz="2400" dirty="0" smtClean="0"/>
              <a:t>ключевое слово </a:t>
            </a:r>
          </a:p>
          <a:p>
            <a:r>
              <a:rPr lang="ru-RU" sz="2400" dirty="0" smtClean="0"/>
              <a:t>прочее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52822"/>
          <a:stretch>
            <a:fillRect/>
          </a:stretch>
        </p:blipFill>
        <p:spPr bwMode="auto">
          <a:xfrm>
            <a:off x="4139952" y="1988840"/>
            <a:ext cx="4464496" cy="4445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7667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поиск в БД «</a:t>
            </a:r>
            <a:r>
              <a:rPr kumimoji="0" lang="en-US" sz="36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Scopus</a:t>
            </a:r>
            <a:r>
              <a:rPr kumimoji="0" lang="ru-RU" sz="36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sz="3600" dirty="0" smtClean="0"/>
              <a:t>Расширенный поиск «</a:t>
            </a:r>
            <a:r>
              <a:rPr lang="en-US" sz="3600" dirty="0" smtClean="0"/>
              <a:t>Scopus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717032"/>
            <a:ext cx="5544616" cy="2664296"/>
          </a:xfrm>
        </p:spPr>
        <p:txBody>
          <a:bodyPr/>
          <a:lstStyle/>
          <a:p>
            <a:r>
              <a:rPr lang="ru-RU" sz="2000" dirty="0" smtClean="0"/>
              <a:t>Нажав на вкладку «Расширенный поиск», нужно в правой стороне экрана выбрать один или несколько «Кодов полей»</a:t>
            </a:r>
            <a:endParaRPr lang="en-US" sz="2000" dirty="0" smtClean="0"/>
          </a:p>
          <a:p>
            <a:r>
              <a:rPr lang="ru-RU" sz="2000" dirty="0" smtClean="0"/>
              <a:t>Например, «Текстовое содержимое» (стрелочка открывает подразделения категории). Нажав на «плюс» выбираем нужное поле, например, «Все поля».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553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75038" t="17589"/>
          <a:stretch>
            <a:fillRect/>
          </a:stretch>
        </p:blipFill>
        <p:spPr bwMode="auto">
          <a:xfrm>
            <a:off x="5868144" y="1124744"/>
            <a:ext cx="3131840" cy="53285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3995936" y="1412776"/>
            <a:ext cx="1872208" cy="10801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92280" y="2852936"/>
            <a:ext cx="1440160" cy="1440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460432" y="3068960"/>
            <a:ext cx="144016" cy="36004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403648" y="1772816"/>
            <a:ext cx="7272808" cy="18722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772400" cy="4572000"/>
          </a:xfrm>
        </p:spPr>
        <p:txBody>
          <a:bodyPr/>
          <a:lstStyle/>
          <a:p>
            <a:r>
              <a:rPr lang="ru-RU" sz="2000" dirty="0" smtClean="0"/>
              <a:t>В поисковой строке автоматически появляется выбранный код и «мигающий курсор», куда вписываем искомое слово или словосочетание в кавычках, например, "</a:t>
            </a:r>
            <a:r>
              <a:rPr lang="ru-RU" sz="2000" dirty="0" err="1" smtClean="0"/>
              <a:t>personal</a:t>
            </a:r>
            <a:r>
              <a:rPr lang="ru-RU" sz="2000" dirty="0" smtClean="0"/>
              <a:t> </a:t>
            </a:r>
            <a:r>
              <a:rPr lang="ru-RU" sz="2000" dirty="0" err="1" smtClean="0"/>
              <a:t>pronouns</a:t>
            </a:r>
            <a:r>
              <a:rPr lang="ru-RU" sz="2000" dirty="0" smtClean="0"/>
              <a:t>" (личные местоимения)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Результат – 3201 публикаций.</a:t>
            </a:r>
          </a:p>
          <a:p>
            <a:r>
              <a:rPr lang="ru-RU" sz="2000" dirty="0" smtClean="0"/>
              <a:t>Для конкретизации (сужения) запроса нажимаем на вкладку «Редактировать»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7632848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69269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Расширенный поиск «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Scopus</a:t>
            </a: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5120017" cy="184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72400" cy="4572000"/>
          </a:xfrm>
        </p:spPr>
        <p:txBody>
          <a:bodyPr/>
          <a:lstStyle/>
          <a:p>
            <a:r>
              <a:rPr lang="ru-RU" sz="2000" dirty="0" smtClean="0"/>
              <a:t>Ставим курсор после скобки: </a:t>
            </a:r>
          </a:p>
          <a:p>
            <a:endParaRPr lang="ru-RU" sz="2000" dirty="0" smtClean="0"/>
          </a:p>
          <a:p>
            <a:r>
              <a:rPr lang="ru-RU" sz="2000" dirty="0" smtClean="0"/>
              <a:t>Уточняем запрос с помощью введения оператора </a:t>
            </a:r>
            <a:r>
              <a:rPr lang="en-US" sz="2000" dirty="0" smtClean="0"/>
              <a:t>AND</a:t>
            </a:r>
            <a:r>
              <a:rPr lang="ru-RU" sz="2000" dirty="0" smtClean="0"/>
              <a:t>, который проставляется автоматически нажатием плюсика вверху справа экрана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000" dirty="0" smtClean="0"/>
              <a:t>Добавляем уточнение в виде слова или словосочетания в кавычках, например, "</a:t>
            </a:r>
            <a:r>
              <a:rPr lang="ru-RU" sz="2000" dirty="0" err="1" smtClean="0"/>
              <a:t>germanic</a:t>
            </a:r>
            <a:r>
              <a:rPr lang="ru-RU" sz="2000" dirty="0" smtClean="0"/>
              <a:t> </a:t>
            </a:r>
            <a:r>
              <a:rPr lang="ru-RU" sz="2000" dirty="0" err="1" smtClean="0"/>
              <a:t>language</a:t>
            </a:r>
            <a:r>
              <a:rPr lang="en-US" sz="2000" dirty="0" smtClean="0"/>
              <a:t>s</a:t>
            </a:r>
            <a:r>
              <a:rPr lang="ru-RU" sz="2000" dirty="0" smtClean="0"/>
              <a:t>" (германские</a:t>
            </a:r>
            <a:r>
              <a:rPr lang="en-US" sz="2000" dirty="0" smtClean="0"/>
              <a:t> </a:t>
            </a:r>
            <a:r>
              <a:rPr lang="ru-RU" sz="2000" dirty="0" smtClean="0"/>
              <a:t>языки)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Расширенный поиск «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Scopus</a:t>
            </a: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r="477"/>
          <a:stretch>
            <a:fillRect/>
          </a:stretch>
        </p:blipFill>
        <p:spPr bwMode="auto">
          <a:xfrm>
            <a:off x="1187624" y="3068960"/>
            <a:ext cx="7488832" cy="117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060" t="10150" r="1431" b="8651"/>
          <a:stretch>
            <a:fillRect/>
          </a:stretch>
        </p:blipFill>
        <p:spPr bwMode="auto">
          <a:xfrm>
            <a:off x="1187624" y="5157192"/>
            <a:ext cx="748883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31474"/>
          <a:stretch>
            <a:fillRect/>
          </a:stretch>
        </p:blipFill>
        <p:spPr bwMode="auto">
          <a:xfrm>
            <a:off x="4788024" y="1052736"/>
            <a:ext cx="3312368" cy="103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572000"/>
          </a:xfrm>
        </p:spPr>
        <p:txBody>
          <a:bodyPr/>
          <a:lstStyle/>
          <a:p>
            <a:r>
              <a:rPr lang="ru-RU" sz="2400" dirty="0" smtClean="0"/>
              <a:t>Результат – 121 публикация.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5112568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Расширенный поиск «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Scopus</a:t>
            </a: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Учебные инструкции «</a:t>
            </a:r>
            <a:r>
              <a:rPr lang="ru-RU" b="1" dirty="0" err="1" smtClean="0"/>
              <a:t>Scopus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По ссылке </a:t>
            </a:r>
            <a:r>
              <a:rPr lang="ru-RU" sz="2400" u="sng" dirty="0" smtClean="0">
                <a:hlinkClick r:id="rId2"/>
              </a:rPr>
              <a:t>https://ru.service.elsevier.com/app/answers/detail/a_id/19261/</a:t>
            </a:r>
            <a:r>
              <a:rPr lang="ru-RU" sz="2400" dirty="0" smtClean="0"/>
              <a:t> </a:t>
            </a:r>
            <a:r>
              <a:rPr lang="ru-RU" sz="2400" b="1" dirty="0" smtClean="0"/>
              <a:t>доступны Учебные инструкции </a:t>
            </a:r>
            <a:r>
              <a:rPr lang="ru-RU" sz="2400" b="1" dirty="0" err="1" smtClean="0"/>
              <a:t>Scopus</a:t>
            </a:r>
            <a:r>
              <a:rPr lang="ru-RU" sz="2400" b="1" dirty="0" smtClean="0"/>
              <a:t>, где в коротких </a:t>
            </a:r>
            <a:r>
              <a:rPr lang="ru-RU" sz="2400" b="1" dirty="0" err="1" smtClean="0"/>
              <a:t>видео-роликах</a:t>
            </a:r>
            <a:r>
              <a:rPr lang="ru-RU" sz="2400" b="1" dirty="0" smtClean="0"/>
              <a:t> демонстрируются ключевые позиции работы с Базой данных.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Благодарим за внимание!</a:t>
            </a:r>
          </a:p>
          <a:p>
            <a:pPr algn="ctr">
              <a:buNone/>
            </a:pPr>
            <a:r>
              <a:rPr lang="ru-RU" dirty="0" smtClean="0"/>
              <a:t>Успехов в поисках информации!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Научная статья и список литературы должны «отражать широкий отечественный и мировой научный контекст».</a:t>
            </a:r>
          </a:p>
          <a:p>
            <a:pPr algn="r">
              <a:buNone/>
            </a:pPr>
            <a:r>
              <a:rPr lang="ru-RU" sz="2000" i="1" dirty="0" smtClean="0"/>
              <a:t>(из требований к оформлению статьи для </a:t>
            </a:r>
          </a:p>
          <a:p>
            <a:pPr algn="r">
              <a:buNone/>
            </a:pPr>
            <a:r>
              <a:rPr lang="ru-RU" sz="2000" i="1" dirty="0" smtClean="0"/>
              <a:t>«Сибирского филологического журнала») </a:t>
            </a:r>
          </a:p>
          <a:p>
            <a:endParaRPr lang="en-US" sz="3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772400" cy="4572000"/>
          </a:xfrm>
        </p:spPr>
        <p:txBody>
          <a:bodyPr/>
          <a:lstStyle/>
          <a:p>
            <a:r>
              <a:rPr lang="ru-RU" sz="2800" dirty="0" smtClean="0"/>
              <a:t>Проблема поиска информации по журналам «</a:t>
            </a:r>
            <a:r>
              <a:rPr lang="en-US" sz="2800" dirty="0" smtClean="0"/>
              <a:t>Web  of science</a:t>
            </a:r>
            <a:r>
              <a:rPr lang="ru-RU" sz="2800" dirty="0" smtClean="0"/>
              <a:t>» и «</a:t>
            </a:r>
            <a:r>
              <a:rPr lang="en-US" sz="2800" dirty="0" smtClean="0"/>
              <a:t>Scopus</a:t>
            </a:r>
            <a:r>
              <a:rPr lang="ru-RU" sz="2800" dirty="0" smtClean="0"/>
              <a:t>» для цитирования в «Сибирском филологическом журнале» (как  практическая задача).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80928"/>
            <a:ext cx="122413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400506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Освоение нового  инструментария  поиска информации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 к БД «</a:t>
            </a:r>
            <a:r>
              <a:rPr lang="en-US" dirty="0" smtClean="0"/>
              <a:t>Web of science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 «</a:t>
            </a:r>
            <a:r>
              <a:rPr lang="en-US" dirty="0" smtClean="0"/>
              <a:t>Scopus</a:t>
            </a:r>
            <a:r>
              <a:rPr lang="ru-RU" dirty="0" smtClean="0"/>
              <a:t>» доступен со всех компьютеров </a:t>
            </a:r>
            <a:r>
              <a:rPr lang="en-US" dirty="0" smtClean="0"/>
              <a:t>(IP-</a:t>
            </a:r>
            <a:r>
              <a:rPr lang="ru-RU" dirty="0" smtClean="0"/>
              <a:t>адресов</a:t>
            </a:r>
            <a:r>
              <a:rPr lang="en-US" dirty="0" smtClean="0"/>
              <a:t>) </a:t>
            </a:r>
            <a:r>
              <a:rPr lang="ru-RU" dirty="0" err="1" smtClean="0"/>
              <a:t>ИФЛ</a:t>
            </a:r>
            <a:r>
              <a:rPr lang="ru-RU" dirty="0" smtClean="0"/>
              <a:t> СО РАН, а также в библиотеках </a:t>
            </a:r>
            <a:r>
              <a:rPr lang="ru-RU" dirty="0" err="1" smtClean="0"/>
              <a:t>НГУ</a:t>
            </a:r>
            <a:r>
              <a:rPr lang="ru-RU" dirty="0" smtClean="0"/>
              <a:t> и </a:t>
            </a:r>
            <a:r>
              <a:rPr lang="ru-RU" dirty="0" err="1" smtClean="0"/>
              <a:t>ГПНТБ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sz="3200" dirty="0" smtClean="0"/>
              <a:t>Расширенный поиск «</a:t>
            </a:r>
            <a:r>
              <a:rPr lang="en-US" sz="3200" dirty="0" smtClean="0"/>
              <a:t>Web of science</a:t>
            </a:r>
            <a:r>
              <a:rPr lang="ru-RU" sz="3200" dirty="0" smtClean="0"/>
              <a:t>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568863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700808"/>
            <a:ext cx="8280920" cy="230832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hlinkClick r:id="rId3"/>
              </a:rPr>
              <a:t>http://apps.webofknowledge.com/WOS_GeneralSearch_input.do?product=WOS&amp;search_mode=GeneralSearch&amp;SID=F14ojbp7CHML1pGXqHi&amp;preferencesSaved</a:t>
            </a:r>
            <a:r>
              <a:rPr lang="en-US" sz="900" b="1" dirty="0" smtClean="0">
                <a:solidFill>
                  <a:schemeClr val="bg1"/>
                </a:solidFill>
              </a:rPr>
              <a:t>=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052736"/>
            <a:ext cx="611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открытия формы поиска по БД «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копируйте ссылку, </a:t>
            </a:r>
            <a:endParaRPr lang="en-US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приведенную ниже и вставьте ее в адресную строку браузера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204864"/>
            <a:ext cx="788985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Вверху экрана справа нажмите на вкладку «Войти» и введите свои логин и пароль </a:t>
            </a:r>
          </a:p>
          <a:p>
            <a:pPr marL="342900" indent="-342900"/>
            <a:r>
              <a:rPr lang="ru-RU" sz="1600" dirty="0" smtClean="0"/>
              <a:t>(или зарегистрируйтесь):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Нажмите на вкладку </a:t>
            </a:r>
          </a:p>
          <a:p>
            <a:r>
              <a:rPr lang="ru-RU" dirty="0" smtClean="0"/>
              <a:t>«Расширенный поиск»: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64904"/>
            <a:ext cx="5760640" cy="7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924944"/>
            <a:ext cx="3384376" cy="139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99992" y="3429000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Войти через свой профиль нужно для того, </a:t>
            </a:r>
          </a:p>
          <a:p>
            <a:r>
              <a:rPr lang="ru-RU" dirty="0" smtClean="0"/>
              <a:t>чтобы у Вас сохранилась история поиска.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Расширенный поиск «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Web of science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»</a:t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Использование индексов в поле поиска: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SU</a:t>
            </a:r>
            <a:r>
              <a:rPr lang="ru-RU" b="1" dirty="0" err="1" smtClean="0">
                <a:solidFill>
                  <a:srgbClr val="FFC000"/>
                </a:solidFill>
              </a:rPr>
              <a:t>=Область</a:t>
            </a:r>
            <a:r>
              <a:rPr lang="ru-RU" b="1" dirty="0" smtClean="0">
                <a:solidFill>
                  <a:srgbClr val="FFC000"/>
                </a:solidFill>
              </a:rPr>
              <a:t> исследований</a:t>
            </a:r>
            <a:endParaRPr lang="ru-RU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WC</a:t>
            </a:r>
            <a:r>
              <a:rPr lang="ru-RU" b="1" dirty="0" err="1" smtClean="0">
                <a:solidFill>
                  <a:srgbClr val="FFC000"/>
                </a:solidFill>
              </a:rPr>
              <a:t>=Категории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en-US" b="1" u="sng" dirty="0" smtClean="0">
                <a:solidFill>
                  <a:srgbClr val="FFC000"/>
                </a:solidFill>
              </a:rPr>
              <a:t>Web of Science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3972" t="48893"/>
          <a:stretch>
            <a:fillRect/>
          </a:stretch>
        </p:blipFill>
        <p:spPr bwMode="auto">
          <a:xfrm>
            <a:off x="2123728" y="2996952"/>
            <a:ext cx="5040560" cy="3096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3143</TotalTime>
  <Words>1224</Words>
  <Application>Microsoft Office PowerPoint</Application>
  <PresentationFormat>Экран (4:3)</PresentationFormat>
  <Paragraphs>169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Метро</vt:lpstr>
      <vt:lpstr>Редакционная политика «корпоративного» научного журнала и публикационная активность сотрудников: о методах поиска информации в международных базах данных Web of science и Scopus</vt:lpstr>
      <vt:lpstr>Основные функции плана журнальных публикаций - планирование и контроль </vt:lpstr>
      <vt:lpstr>Вхождение в международные наукометрические базы данных</vt:lpstr>
      <vt:lpstr>Два принципа цитирования - ключ к международной научной коммуникации</vt:lpstr>
      <vt:lpstr>Слайд 5</vt:lpstr>
      <vt:lpstr>Слайд 6</vt:lpstr>
      <vt:lpstr>Слайд 7</vt:lpstr>
      <vt:lpstr>Расширенный поиск «Web of science»</vt:lpstr>
      <vt:lpstr>Расширенный поиск «Web of science» </vt:lpstr>
      <vt:lpstr>Индекс SU=Область исследований (более крупные образования) </vt:lpstr>
      <vt:lpstr>SU=Область исследований</vt:lpstr>
      <vt:lpstr>Индекс WC=Категории Web of Science </vt:lpstr>
      <vt:lpstr>Индекс WC=Категории Web of Science </vt:lpstr>
      <vt:lpstr>Пример поиска с помощью индекса WC=  </vt:lpstr>
      <vt:lpstr>Пример поиска с помощью индекса WC=  </vt:lpstr>
      <vt:lpstr>Пример поиска с помощью индекса WC=  </vt:lpstr>
      <vt:lpstr>Пример поиска с помощью индекса WC=  </vt:lpstr>
      <vt:lpstr>Пример поиска с помощью индекса WC=  </vt:lpstr>
      <vt:lpstr>Пример поиска с помощью индекса WC=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Два наиболее популярных индексов-полей TI= Заголовок TS= Тема </vt:lpstr>
      <vt:lpstr>Главные логические операторы:  </vt:lpstr>
      <vt:lpstr>Символы усечения</vt:lpstr>
      <vt:lpstr>Примеры использования знаков * ? $ </vt:lpstr>
      <vt:lpstr>Кавычки в строке поиска выполняют функцию объединения слов в словосочетания </vt:lpstr>
      <vt:lpstr>Индекс TS= Тема (поиск в заголовках, аннотациях, ключевых словах)</vt:lpstr>
      <vt:lpstr>TS=folklore cultural adaptation  Результат – 27 публикаций</vt:lpstr>
      <vt:lpstr>Слайд 35</vt:lpstr>
      <vt:lpstr>Слайд 36</vt:lpstr>
      <vt:lpstr>Основной поиск в БД «Scopus»</vt:lpstr>
      <vt:lpstr>Основной поиск в БД «Scopus»</vt:lpstr>
      <vt:lpstr>Кавычки так же выполняют функцию объединения слов.  Например, поиск по словосочетанию "associative field“ (ассоциативное поле) дал 66 результатов. </vt:lpstr>
      <vt:lpstr>Дополнительные фильтры</vt:lpstr>
      <vt:lpstr>Расширенный поиск «Scopus»</vt:lpstr>
      <vt:lpstr>Слайд 42</vt:lpstr>
      <vt:lpstr>Расширенный поиск «Scopus»</vt:lpstr>
      <vt:lpstr>Расширенный поиск «Scopus»</vt:lpstr>
      <vt:lpstr>Учебные инструкции «Scopus»</vt:lpstr>
      <vt:lpstr>Слайд 46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Редакционная политика «корпоративного» научного журнала и публикационная активность сотрудников: о методах поиска информации в международных базах данных Web of science и Scopus</dc:title>
  <dc:creator>user</dc:creator>
  <cp:lastModifiedBy>User</cp:lastModifiedBy>
  <cp:revision>55</cp:revision>
  <dcterms:created xsi:type="dcterms:W3CDTF">2018-09-24T14:56:30Z</dcterms:created>
  <dcterms:modified xsi:type="dcterms:W3CDTF">2018-10-01T08:00:08Z</dcterms:modified>
</cp:coreProperties>
</file>